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69" r:id="rId3"/>
    <p:sldId id="360" r:id="rId4"/>
    <p:sldId id="368" r:id="rId5"/>
    <p:sldId id="361" r:id="rId6"/>
    <p:sldId id="370" r:id="rId7"/>
    <p:sldId id="362" r:id="rId8"/>
    <p:sldId id="363" r:id="rId9"/>
    <p:sldId id="364" r:id="rId10"/>
    <p:sldId id="371" r:id="rId11"/>
    <p:sldId id="365" r:id="rId12"/>
    <p:sldId id="366" r:id="rId13"/>
    <p:sldId id="372" r:id="rId14"/>
    <p:sldId id="367" r:id="rId15"/>
    <p:sldId id="373" r:id="rId16"/>
    <p:sldId id="374" r:id="rId17"/>
    <p:sldId id="380" r:id="rId18"/>
    <p:sldId id="375" r:id="rId19"/>
    <p:sldId id="381" r:id="rId20"/>
    <p:sldId id="376" r:id="rId21"/>
    <p:sldId id="382" r:id="rId22"/>
    <p:sldId id="377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5" r:id="rId45"/>
    <p:sldId id="406" r:id="rId46"/>
    <p:sldId id="407" r:id="rId47"/>
    <p:sldId id="408" r:id="rId48"/>
    <p:sldId id="409" r:id="rId49"/>
    <p:sldId id="411" r:id="rId50"/>
    <p:sldId id="412" r:id="rId51"/>
    <p:sldId id="413" r:id="rId52"/>
  </p:sldIdLst>
  <p:sldSz cx="18288000" cy="10287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Times New Roman" panose="02020603050405020304" pitchFamily="18" charset="0"/>
      <p:regular r:id="rId57"/>
    </p:embeddedFont>
    <p:embeddedFont>
      <p:font typeface="標楷體" panose="03000509000000000000" pitchFamily="65" charset="-12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AF5"/>
    <a:srgbClr val="93E3FF"/>
    <a:srgbClr val="4BD0FF"/>
    <a:srgbClr val="64A9F6"/>
    <a:srgbClr val="ADD9ED"/>
    <a:srgbClr val="B1D5F7"/>
    <a:srgbClr val="FBB3F1"/>
    <a:srgbClr val="9F9DC8"/>
    <a:srgbClr val="C9C1E1"/>
    <a:srgbClr val="E2F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ongodb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Nodejs02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9105813"/>
            <a:ext cx="678815" cy="41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7390335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在程式碼中聯接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確認在執行之後，終端有輸出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Pinged your deployment. You successfully connected to MongoDB!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2164C8-2B31-41D0-B3B2-A022F07E4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3"/>
          <a:stretch/>
        </p:blipFill>
        <p:spPr>
          <a:xfrm>
            <a:off x="7772399" y="971219"/>
            <a:ext cx="10449689" cy="920478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2323B92-954F-4E41-BCA3-420C99D8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2" y="9410700"/>
            <a:ext cx="7390335" cy="75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93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565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接下來要先修改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connectDB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需要確保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connectDB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不會每次都關閉連線，這樣才能持續使用連線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mongoDP_v02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E5A2D6-B5EA-44FD-8BEA-6A9066D6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356" y="800100"/>
            <a:ext cx="10150928" cy="93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6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users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要設定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名稱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名稱就是資料表名稱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C39104-4E69-43BE-8927-45FF5552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27" b="3210"/>
          <a:stretch/>
        </p:blipFill>
        <p:spPr>
          <a:xfrm>
            <a:off x="8238169" y="3543300"/>
            <a:ext cx="10049831" cy="57231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5905B2-54C2-471A-9622-4C1ED0F80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7" b="46501"/>
          <a:stretch/>
        </p:blipFill>
        <p:spPr>
          <a:xfrm>
            <a:off x="68258" y="3543300"/>
            <a:ext cx="8068310" cy="55453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D44DDD-5EB4-438F-9770-6E4B63BE80FB}"/>
              </a:ext>
            </a:extLst>
          </p:cNvPr>
          <p:cNvSpPr/>
          <p:nvPr/>
        </p:nvSpPr>
        <p:spPr>
          <a:xfrm>
            <a:off x="8949870" y="3771900"/>
            <a:ext cx="9071430" cy="396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41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ED6803-25F4-42D0-A5A1-11C5F917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5" y="2425790"/>
            <a:ext cx="7468199" cy="2057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056915-0865-4C91-A984-238825C2A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2072409"/>
            <a:ext cx="9687820" cy="7758893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170B267D-E5AD-49B5-A306-B3F75A9034B5}"/>
              </a:ext>
            </a:extLst>
          </p:cNvPr>
          <p:cNvSpPr txBox="1"/>
          <p:nvPr/>
        </p:nvSpPr>
        <p:spPr>
          <a:xfrm>
            <a:off x="206912" y="1802604"/>
            <a:ext cx="65532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252003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上新增一筆資料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AA2002-D536-470D-B753-0F6A5DCB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2404226"/>
            <a:ext cx="12482244" cy="54320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423CB7C-6546-4372-A905-EBE5419A8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20"/>
          <a:stretch/>
        </p:blipFill>
        <p:spPr>
          <a:xfrm>
            <a:off x="12877800" y="2429626"/>
            <a:ext cx="4936404" cy="74276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2D5605-5402-4FBD-9CCC-DE2F2DCB2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297" y="7942877"/>
            <a:ext cx="7069059" cy="13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上新增多筆資料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2A322E-E3E2-40C8-A8D8-149395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6" y="2391526"/>
            <a:ext cx="11799126" cy="73316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3BE8EB-49F5-4FB7-A195-93CDDDDD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-213525"/>
            <a:ext cx="6041488" cy="103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75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查詢單筆資料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findOne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9C7F28-C57A-458F-9DEC-474F1800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2968608"/>
            <a:ext cx="8782118" cy="62134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09FB429-E71F-4478-8BEF-98FEDC1A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999331"/>
            <a:ext cx="5868219" cy="20195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EEB4A2-39AB-4946-B448-E4DB299A6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143499"/>
            <a:ext cx="864293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查詢多筆資料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(find)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額外還有一些條件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限制數量、排序等，再問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大大即可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390413-6C3F-488D-A996-4704D243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551514"/>
            <a:ext cx="9866856" cy="53257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55D158F-9101-4496-94D8-CAF5ED81A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879" y="3551514"/>
            <a:ext cx="7922774" cy="46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94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更新單筆資料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updateOne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可以搭配一些專門處理陣列的操作符去做使用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$set: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用於更新指定欄位的值（若欄位不存在則新增）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5242B9-E430-4BED-8755-4D142105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121552"/>
            <a:ext cx="14768935" cy="58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8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更新多筆資料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updateMany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可以搭配一些專門處理陣列的操作符去做使用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$set: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用於更新指定欄位的值（若欄位不存在則新增）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C9A994-9290-4E8C-AF95-70C7548C4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121551"/>
            <a:ext cx="15382365" cy="605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2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NoSQL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資料庫，專為大規模數據儲存設計。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採用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JSON/BSON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格式來存儲數據，支持動態結構，無需預定義資料表架構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(Schema-less)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。支持水平擴展（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Sharding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允許快速迭代與動態資料結構。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支持文件內嵌結構與陣列類型。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官網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https://www.mongodb.com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github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建立一個帳號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1028" name="Picture 4" descr="Premier contact avec MongoDB et le NoSQL : MongoDB Days Paris">
            <a:extLst>
              <a:ext uri="{FF2B5EF4-FFF2-40B4-BE49-F238E27FC236}">
                <a16:creationId xmlns:a16="http://schemas.microsoft.com/office/drawing/2014/main" id="{5710DFBC-3190-4261-A3DA-494A56CF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8420100"/>
            <a:ext cx="46291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5EC8D17-DD9D-4444-85AB-CD7A23F2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40" y="5305157"/>
            <a:ext cx="10965459" cy="49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06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針對某筆資料中的嵌套欄位，也可以使用專門處理陣列的操作符（如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$push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$pull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addToSet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把整個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hobbies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替換掉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hobbies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中新增一項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87665E-A137-4C3C-9AB9-87FF5CF9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109" y="2955908"/>
            <a:ext cx="4853721" cy="21875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843688-01A4-4147-A470-3E5A9783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3544471"/>
            <a:ext cx="10211164" cy="28182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50AC86-ABC8-4A21-81A7-4D42B7281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2" y="6913094"/>
            <a:ext cx="10399756" cy="3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4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針對某筆資料中的嵌套欄位，也可以使用專門處理陣列的操作符（如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$push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$pull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$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addToSet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移除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hobbies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陣列中的特定值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修改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hobbies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陣列中的特定元素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87665E-A137-4C3C-9AB9-87FF5CF9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109" y="2955908"/>
            <a:ext cx="4853721" cy="21875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843688-01A4-4147-A470-3E5A9783F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642" y="3519002"/>
            <a:ext cx="8804635" cy="29120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50AC86-ABC8-4A21-81A7-4D42B7281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642" y="6925383"/>
            <a:ext cx="12299234" cy="32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0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刪除單筆資料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deleteOne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FCD1D5-9876-4C44-8D04-5B306FE32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94008"/>
            <a:ext cx="10513283" cy="481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23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刪除多筆資料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deleteMany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age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30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的所有文件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972F60-A338-4CC5-807F-E8609F5F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519071"/>
            <a:ext cx="11713110" cy="51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61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清空該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中所有資料：使用一個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35A265-1F4B-4355-83A0-E129D50E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968608"/>
            <a:ext cx="8403798" cy="4689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510E11-BC62-46AA-9A86-0CC73C1ADFE2}"/>
              </a:ext>
            </a:extLst>
          </p:cNvPr>
          <p:cNvSpPr txBox="1"/>
          <p:nvPr/>
        </p:nvSpPr>
        <p:spPr>
          <a:xfrm>
            <a:off x="8999369" y="2362554"/>
            <a:ext cx="8022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刪除整個集合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類似刪除整張資料表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68D38B-E69D-4B2B-974C-22FC619F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968608"/>
            <a:ext cx="8647826" cy="46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46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252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Mongoose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是一個專為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 Data Modeling (ODM)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工具，適合在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Mongoose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可以簡化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的操作，並提供模式驗證、鉤子（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Hooks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）等功能。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mongoose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在預設環境下，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mongoose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建立一個名為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。那也可以自行去指定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mongoose_v01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BFCF85-0994-4BCB-BA93-CC8A3A63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698633"/>
            <a:ext cx="16252288" cy="54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25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0308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接著去設定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Schema(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這邊就是指定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中新增一筆資料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6200FD-4A11-43AB-8C50-FB5AEE18F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04"/>
          <a:stretch/>
        </p:blipFill>
        <p:spPr>
          <a:xfrm>
            <a:off x="22074" y="2857500"/>
            <a:ext cx="9121926" cy="6324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E9EE264-73EB-4327-8FE5-0BF5D28AD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40"/>
          <a:stretch/>
        </p:blipFill>
        <p:spPr>
          <a:xfrm>
            <a:off x="9391236" y="2857500"/>
            <a:ext cx="8689854" cy="68402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D964F76-6446-48B9-BFFC-E97DB1A0562D}"/>
              </a:ext>
            </a:extLst>
          </p:cNvPr>
          <p:cNvSpPr txBox="1"/>
          <p:nvPr/>
        </p:nvSpPr>
        <p:spPr>
          <a:xfrm>
            <a:off x="9105898" y="9876587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2123524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A3B10E-BD4C-4F0E-A08C-CBE5453E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8" y="8336726"/>
            <a:ext cx="8610600" cy="15311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4A67E68-8CB0-467B-B036-7E335DC5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567" y="251921"/>
            <a:ext cx="8496934" cy="961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86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插入多筆資料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D78AE3-30CF-4A0B-B985-D7638E9D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2" y="2407102"/>
            <a:ext cx="9018037" cy="46870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FFB704-C131-4D38-9208-393F9849B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2" y="7505700"/>
            <a:ext cx="7964011" cy="18100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08F218-EBD3-4994-818F-B9952A920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71722"/>
            <a:ext cx="6841588" cy="101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5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5689891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查詢所有資料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97BBAC-C6DF-4491-A4A6-37FC1637B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5" y="2910792"/>
            <a:ext cx="8618543" cy="3223308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3AF180B-4FC7-405B-B5B9-8692B21CB81B}"/>
              </a:ext>
            </a:extLst>
          </p:cNvPr>
          <p:cNvSpPr txBox="1"/>
          <p:nvPr/>
        </p:nvSpPr>
        <p:spPr>
          <a:xfrm>
            <a:off x="8788400" y="2362554"/>
            <a:ext cx="4572002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查詢符合條件的資料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245055-6E68-4135-987E-7C5F00499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910792"/>
            <a:ext cx="9629123" cy="32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7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【project】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他預設會有一個專案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project0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，那也可以自行建立一個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project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A386AE-5C9A-42BD-824C-71C48570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086100"/>
            <a:ext cx="8141928" cy="670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C2A81E-C73A-4BE6-A046-8D372539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99" y="3106569"/>
            <a:ext cx="9731147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14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5689891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3AF180B-4FC7-405B-B5B9-8692B21CB81B}"/>
              </a:ext>
            </a:extLst>
          </p:cNvPr>
          <p:cNvSpPr txBox="1"/>
          <p:nvPr/>
        </p:nvSpPr>
        <p:spPr>
          <a:xfrm>
            <a:off x="9046113" y="2247900"/>
            <a:ext cx="4572002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DDB91E-6DA4-4D20-921B-497F9866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874744"/>
            <a:ext cx="8839201" cy="34166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B32DF0-C2D7-4969-8C62-A90DB288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13" y="2836643"/>
            <a:ext cx="8977802" cy="34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94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5689891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3AF180B-4FC7-405B-B5B9-8692B21CB81B}"/>
              </a:ext>
            </a:extLst>
          </p:cNvPr>
          <p:cNvSpPr txBox="1"/>
          <p:nvPr/>
        </p:nvSpPr>
        <p:spPr>
          <a:xfrm>
            <a:off x="9046113" y="2247900"/>
            <a:ext cx="4572002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DDB91E-6DA4-4D20-921B-497F9866C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603" y="2874744"/>
            <a:ext cx="8650392" cy="34166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B32DF0-C2D7-4969-8C62-A90DB2889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9907" y="2836643"/>
            <a:ext cx="8850213" cy="34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65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1854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用來保存用戶的相關資訊，例如登錄狀態、偏好設置等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是一段小型的文本數據，存儲在客戶端（用戶的瀏覽器）中。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是由服務器設置並傳送到客戶端，瀏覽器會保存並隨後的請求中自動附加回服務器。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的大小一般不能超過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4KB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可以設置過期時間，超時後會自動刪除。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express cookie-parser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4856227" y="885017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request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0830FC-0A85-4774-A9A7-2A22A8C998A0}"/>
              </a:ext>
            </a:extLst>
          </p:cNvPr>
          <p:cNvSpPr/>
          <p:nvPr/>
        </p:nvSpPr>
        <p:spPr>
          <a:xfrm rot="10800000" flipV="1">
            <a:off x="848505" y="8971546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13CA7A-0DB2-49D0-8E3D-8878F84141EB}"/>
              </a:ext>
            </a:extLst>
          </p:cNvPr>
          <p:cNvSpPr/>
          <p:nvPr/>
        </p:nvSpPr>
        <p:spPr>
          <a:xfrm rot="10800000" flipV="1">
            <a:off x="2971800" y="8877300"/>
            <a:ext cx="1600200" cy="792168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frontend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5F9033-2A31-4155-900D-240D3FF4734C}"/>
              </a:ext>
            </a:extLst>
          </p:cNvPr>
          <p:cNvSpPr/>
          <p:nvPr/>
        </p:nvSpPr>
        <p:spPr>
          <a:xfrm rot="10800000" flipV="1">
            <a:off x="6019800" y="8877300"/>
            <a:ext cx="1600201" cy="792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10B8884-836D-4224-84FF-038AC79444A3}"/>
              </a:ext>
            </a:extLst>
          </p:cNvPr>
          <p:cNvCxnSpPr>
            <a:stCxn id="9" idx="1"/>
            <a:endCxn id="10" idx="3"/>
          </p:cNvCxnSpPr>
          <p:nvPr/>
        </p:nvCxnSpPr>
        <p:spPr>
          <a:xfrm>
            <a:off x="4572000" y="9273384"/>
            <a:ext cx="14478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BB2F302-FA49-4E85-B3AD-F18A439AA333}"/>
              </a:ext>
            </a:extLst>
          </p:cNvPr>
          <p:cNvSpPr/>
          <p:nvPr/>
        </p:nvSpPr>
        <p:spPr>
          <a:xfrm rot="10800000" flipV="1">
            <a:off x="3048000" y="7773744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cookie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E27A9EB-F2D3-4DAC-AA79-2BB28C2A7A9A}"/>
              </a:ext>
            </a:extLst>
          </p:cNvPr>
          <p:cNvCxnSpPr>
            <a:stCxn id="10" idx="0"/>
            <a:endCxn id="14" idx="1"/>
          </p:cNvCxnSpPr>
          <p:nvPr/>
        </p:nvCxnSpPr>
        <p:spPr>
          <a:xfrm rot="16200000" flipV="1">
            <a:off x="5194688" y="7252088"/>
            <a:ext cx="801718" cy="24487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538C5B3-9F14-45BA-91D4-8DF6371228C8}"/>
              </a:ext>
            </a:extLst>
          </p:cNvPr>
          <p:cNvSpPr txBox="1"/>
          <p:nvPr/>
        </p:nvSpPr>
        <p:spPr>
          <a:xfrm>
            <a:off x="5129404" y="7675471"/>
            <a:ext cx="1690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set-Cookie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70ABCA-A762-40C0-BBF0-C79A59C1E6CD}"/>
              </a:ext>
            </a:extLst>
          </p:cNvPr>
          <p:cNvSpPr txBox="1"/>
          <p:nvPr/>
        </p:nvSpPr>
        <p:spPr>
          <a:xfrm>
            <a:off x="3225241" y="7423780"/>
            <a:ext cx="968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Header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664731A-4424-44FC-AFE1-D48093075A41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2171699" y="9273384"/>
            <a:ext cx="8001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2BE12903-F4F8-4A55-B50C-2FD9F6F0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1902001"/>
            <a:ext cx="4343400" cy="826229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401B1C0F-56CA-442D-A9A0-96ED09A8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316" y="6515101"/>
            <a:ext cx="7703032" cy="36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96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185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訪問跟目錄時，設置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訪問路由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/get-cookie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，用來讀取已保存的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訪問路由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/delete-cookie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，用來刪除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85654F1-6D5D-4E88-9401-95F4A9AAA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0" b="45958"/>
          <a:stretch/>
        </p:blipFill>
        <p:spPr>
          <a:xfrm>
            <a:off x="206912" y="3545689"/>
            <a:ext cx="9024229" cy="647461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8FF4CB0-F49D-41E8-B242-BD21CA2C9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74" r="10377"/>
          <a:stretch/>
        </p:blipFill>
        <p:spPr>
          <a:xfrm>
            <a:off x="9372599" y="3545689"/>
            <a:ext cx="8808671" cy="58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185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用於身份驗證與登入狀態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當用戶登入系統時，伺服器會產生一個唯一的識別碼（例如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）並存儲在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用戶每次發送請求時，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會被自動附加到請求頭，伺服器可以根據這個識別碼確認用戶的身份。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929118-D22F-4E19-B2E7-4E0C8BC5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121552"/>
            <a:ext cx="9285588" cy="53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59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5570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記住用戶的偏好設置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記錄用戶的主題選擇（深色模式或淺色模式）、語言設定等，讓用戶在再次訪問網站時獲得一致的體驗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7EF06E-4C74-4B41-9330-A1BC6D53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3545689"/>
            <a:ext cx="9735940" cy="49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19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46520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是一種在伺服器端保存用戶數據的機制，用來維持用戶與伺服器之間的狀態。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當用戶登入網站後，伺服器會為該用戶創建一個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ID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發送給用戶。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用戶在後續請求中會攜帶這個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，伺服器根據它來確認用戶身份並提供相關資料。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express express-session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4DB9C9-AEE0-4FC2-A457-9915158E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397" y="6295501"/>
            <a:ext cx="8418549" cy="27547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DC8530E-9E4D-404C-9CA3-29CFA58BA7F7}"/>
              </a:ext>
            </a:extLst>
          </p:cNvPr>
          <p:cNvSpPr txBox="1"/>
          <p:nvPr/>
        </p:nvSpPr>
        <p:spPr>
          <a:xfrm>
            <a:off x="4856227" y="885017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request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0C1D66-8A2F-4323-9A86-2E9B8657ACE5}"/>
              </a:ext>
            </a:extLst>
          </p:cNvPr>
          <p:cNvSpPr/>
          <p:nvPr/>
        </p:nvSpPr>
        <p:spPr>
          <a:xfrm rot="10800000" flipV="1">
            <a:off x="848505" y="8971546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2C0A34A-49D4-4ABC-972A-90FB24158658}"/>
              </a:ext>
            </a:extLst>
          </p:cNvPr>
          <p:cNvSpPr/>
          <p:nvPr/>
        </p:nvSpPr>
        <p:spPr>
          <a:xfrm rot="10800000" flipV="1">
            <a:off x="2971800" y="8877300"/>
            <a:ext cx="1600200" cy="792168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frontend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7A96BA-5349-498E-8796-426D2212A07C}"/>
              </a:ext>
            </a:extLst>
          </p:cNvPr>
          <p:cNvSpPr/>
          <p:nvPr/>
        </p:nvSpPr>
        <p:spPr>
          <a:xfrm rot="10800000" flipV="1">
            <a:off x="6019800" y="8877300"/>
            <a:ext cx="1600201" cy="792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0D4F877-8173-4E0E-BC49-6C5AB6DED3FA}"/>
              </a:ext>
            </a:extLst>
          </p:cNvPr>
          <p:cNvCxnSpPr>
            <a:stCxn id="12" idx="1"/>
            <a:endCxn id="13" idx="3"/>
          </p:cNvCxnSpPr>
          <p:nvPr/>
        </p:nvCxnSpPr>
        <p:spPr>
          <a:xfrm>
            <a:off x="4572000" y="9273384"/>
            <a:ext cx="14478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63A6BF1-EB71-4281-8594-101F2B1B2678}"/>
              </a:ext>
            </a:extLst>
          </p:cNvPr>
          <p:cNvSpPr/>
          <p:nvPr/>
        </p:nvSpPr>
        <p:spPr>
          <a:xfrm rot="10800000" flipV="1">
            <a:off x="3048000" y="7773744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cookie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BC3938E-562F-4E00-82D3-1BC0F8751D82}"/>
              </a:ext>
            </a:extLst>
          </p:cNvPr>
          <p:cNvSpPr txBox="1"/>
          <p:nvPr/>
        </p:nvSpPr>
        <p:spPr>
          <a:xfrm>
            <a:off x="4671897" y="7675472"/>
            <a:ext cx="1690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set-Cookie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3AC003B-5B33-45F2-9312-AAA513449CE4}"/>
              </a:ext>
            </a:extLst>
          </p:cNvPr>
          <p:cNvSpPr txBox="1"/>
          <p:nvPr/>
        </p:nvSpPr>
        <p:spPr>
          <a:xfrm>
            <a:off x="3225241" y="7423780"/>
            <a:ext cx="968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Header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9D23224-6A6D-41D5-A975-9899C1E64BC1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>
            <a:off x="2171699" y="9273384"/>
            <a:ext cx="8001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2ECC5D1A-8D04-4330-B8E4-EFA7247A0BAC}"/>
              </a:ext>
            </a:extLst>
          </p:cNvPr>
          <p:cNvSpPr/>
          <p:nvPr/>
        </p:nvSpPr>
        <p:spPr>
          <a:xfrm rot="10800000" flipV="1">
            <a:off x="6172199" y="7773745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session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84BFCCA-D9E6-4D59-9E51-8E7CECC77C7E}"/>
              </a:ext>
            </a:extLst>
          </p:cNvPr>
          <p:cNvCxnSpPr>
            <a:stCxn id="15" idx="1"/>
            <a:endCxn id="20" idx="3"/>
          </p:cNvCxnSpPr>
          <p:nvPr/>
        </p:nvCxnSpPr>
        <p:spPr>
          <a:xfrm>
            <a:off x="4371194" y="8075582"/>
            <a:ext cx="180100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02D8027-EF5C-4AD6-B0AA-B5E257AC737F}"/>
              </a:ext>
            </a:extLst>
          </p:cNvPr>
          <p:cNvCxnSpPr>
            <a:cxnSpLocks/>
            <a:stCxn id="13" idx="0"/>
            <a:endCxn id="20" idx="2"/>
          </p:cNvCxnSpPr>
          <p:nvPr/>
        </p:nvCxnSpPr>
        <p:spPr>
          <a:xfrm flipV="1">
            <a:off x="6819900" y="8377421"/>
            <a:ext cx="13896" cy="499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B2AB728-0CA4-48AE-B513-0CEB4A25BE93}"/>
              </a:ext>
            </a:extLst>
          </p:cNvPr>
          <p:cNvSpPr txBox="1"/>
          <p:nvPr/>
        </p:nvSpPr>
        <p:spPr>
          <a:xfrm>
            <a:off x="6910104" y="8427305"/>
            <a:ext cx="2372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Session storage</a:t>
            </a:r>
          </a:p>
        </p:txBody>
      </p:sp>
    </p:spTree>
    <p:extLst>
      <p:ext uri="{BB962C8B-B14F-4D97-AF65-F5344CB8AC3E}">
        <p14:creationId xmlns:p14="http://schemas.microsoft.com/office/powerpoint/2010/main" val="231075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C64B44-44ED-44EE-8E92-AB33D6F5A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26" b="47778"/>
          <a:stretch/>
        </p:blipFill>
        <p:spPr>
          <a:xfrm>
            <a:off x="127706" y="1852411"/>
            <a:ext cx="8635294" cy="80154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EB6A84-CF6F-4723-A5C4-31B6221DE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95" r="2779"/>
          <a:stretch/>
        </p:blipFill>
        <p:spPr>
          <a:xfrm>
            <a:off x="8785145" y="1852411"/>
            <a:ext cx="9375149" cy="771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1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清空該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中所有資料：使用一個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C59B4A-B190-43C9-A1F8-887F59E7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2" y="3011433"/>
            <a:ext cx="8319816" cy="70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47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每次用戶訪問網站時，計算總共訪問次數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4A499D-CFFA-4BB4-81D7-33A51520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968608"/>
            <a:ext cx="8157399" cy="68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【cluster】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之後，接下來要建立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的感覺比較像是節點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或是伺服器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，讓你可以從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去進行資料庫操作。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1421A2-01E7-4F49-8FDB-62F9899471D1}"/>
              </a:ext>
            </a:extLst>
          </p:cNvPr>
          <p:cNvSpPr txBox="1"/>
          <p:nvPr/>
        </p:nvSpPr>
        <p:spPr>
          <a:xfrm>
            <a:off x="12725400" y="9659653"/>
            <a:ext cx="1754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</a:rPr>
              <a:t>設定伺服器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EE70E2-676E-4B90-B96E-1E07794C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2" y="3622709"/>
            <a:ext cx="9320661" cy="589024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4525C41-A786-4E88-858C-968AB592E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269" y="3622709"/>
            <a:ext cx="6947288" cy="589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76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用戶角色權限管理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但這比較常在資料庫去做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登入後為用戶分配角色。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/admin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時檢查角色是否為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admin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737533-1F62-42F9-95A4-983B556CE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94"/>
          <a:stretch/>
        </p:blipFill>
        <p:spPr>
          <a:xfrm>
            <a:off x="313869" y="4028907"/>
            <a:ext cx="7078875" cy="605625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E734EB-ADE0-424A-82E6-FB2A565BA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53"/>
          <a:stretch/>
        </p:blipFill>
        <p:spPr>
          <a:xfrm>
            <a:off x="7524034" y="4016207"/>
            <a:ext cx="8666671" cy="60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44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身分驗證是確認用戶身份的過程，保證只有授權的用戶能執行敏感操作。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身分驗證通常用於保護敏感、資料資源管理功能、交易功能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5033154" y="5930794"/>
            <a:ext cx="259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Only logged-in users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EFD8A3-3EBE-4C78-9C4E-2CB5876E15F1}"/>
              </a:ext>
            </a:extLst>
          </p:cNvPr>
          <p:cNvSpPr/>
          <p:nvPr/>
        </p:nvSpPr>
        <p:spPr>
          <a:xfrm rot="10800000" flipV="1">
            <a:off x="444503" y="6486611"/>
            <a:ext cx="1600200" cy="689637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4CDA25-427E-4AAD-84A4-3B94DC25211A}"/>
              </a:ext>
            </a:extLst>
          </p:cNvPr>
          <p:cNvSpPr/>
          <p:nvPr/>
        </p:nvSpPr>
        <p:spPr>
          <a:xfrm rot="10800000" flipV="1">
            <a:off x="4465608" y="4849436"/>
            <a:ext cx="3763992" cy="895748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View all products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60223F-5C93-47C5-8B09-CE103A33100E}"/>
              </a:ext>
            </a:extLst>
          </p:cNvPr>
          <p:cNvSpPr/>
          <p:nvPr/>
        </p:nvSpPr>
        <p:spPr>
          <a:xfrm rot="10800000" flipV="1">
            <a:off x="4452910" y="6383557"/>
            <a:ext cx="3763991" cy="895745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Create &amp; manage products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1471E6-522F-40AF-9D22-548449BBCBC8}"/>
              </a:ext>
            </a:extLst>
          </p:cNvPr>
          <p:cNvSpPr/>
          <p:nvPr/>
        </p:nvSpPr>
        <p:spPr>
          <a:xfrm rot="10800000" flipV="1">
            <a:off x="4427513" y="7412256"/>
            <a:ext cx="3802087" cy="895747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Place orders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FBAC812F-3422-43D2-A97B-C355FB8ADEA4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V="1">
            <a:off x="2044703" y="5297310"/>
            <a:ext cx="2420905" cy="1534120"/>
          </a:xfrm>
          <a:prstGeom prst="bentConnector3">
            <a:avLst>
              <a:gd name="adj1" fmla="val 1904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B1A34E12-92D0-44D8-8CD0-E3137D4D6398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>
            <a:off x="2044703" y="6831430"/>
            <a:ext cx="2382810" cy="1028700"/>
          </a:xfrm>
          <a:prstGeom prst="bentConnector3">
            <a:avLst>
              <a:gd name="adj1" fmla="val 1962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1C52D96-FB1E-4266-9403-AF283C9E42BF}"/>
              </a:ext>
            </a:extLst>
          </p:cNvPr>
          <p:cNvCxnSpPr>
            <a:endCxn id="10" idx="3"/>
          </p:cNvCxnSpPr>
          <p:nvPr/>
        </p:nvCxnSpPr>
        <p:spPr>
          <a:xfrm>
            <a:off x="2044703" y="6831429"/>
            <a:ext cx="240820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0F7CF3F-507F-4BE8-8A19-B25B0D44174F}"/>
              </a:ext>
            </a:extLst>
          </p:cNvPr>
          <p:cNvSpPr txBox="1"/>
          <p:nvPr/>
        </p:nvSpPr>
        <p:spPr>
          <a:xfrm>
            <a:off x="5366311" y="4408758"/>
            <a:ext cx="2088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Open to anyone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7DFCBE-4944-486D-97E2-FC77A193914F}"/>
              </a:ext>
            </a:extLst>
          </p:cNvPr>
          <p:cNvSpPr/>
          <p:nvPr/>
        </p:nvSpPr>
        <p:spPr>
          <a:xfrm rot="10800000" flipV="1">
            <a:off x="9296400" y="6383557"/>
            <a:ext cx="2197101" cy="89574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01E1B53-884B-4429-A997-B29CC8CAA03E}"/>
              </a:ext>
            </a:extLst>
          </p:cNvPr>
          <p:cNvCxnSpPr>
            <a:cxnSpLocks/>
            <a:stCxn id="10" idx="1"/>
            <a:endCxn id="35" idx="3"/>
          </p:cNvCxnSpPr>
          <p:nvPr/>
        </p:nvCxnSpPr>
        <p:spPr>
          <a:xfrm>
            <a:off x="8216901" y="6831430"/>
            <a:ext cx="10794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9114D4DD-64E6-4C83-953D-4F97CA2409C1}"/>
              </a:ext>
            </a:extLst>
          </p:cNvPr>
          <p:cNvSpPr/>
          <p:nvPr/>
        </p:nvSpPr>
        <p:spPr>
          <a:xfrm rot="10800000" flipV="1">
            <a:off x="12192000" y="6383555"/>
            <a:ext cx="2203450" cy="895748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database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3345807-E681-456E-874F-5EF8568D7890}"/>
              </a:ext>
            </a:extLst>
          </p:cNvPr>
          <p:cNvCxnSpPr>
            <a:cxnSpLocks/>
            <a:endCxn id="41" idx="3"/>
          </p:cNvCxnSpPr>
          <p:nvPr/>
        </p:nvCxnSpPr>
        <p:spPr>
          <a:xfrm>
            <a:off x="11493501" y="6831429"/>
            <a:ext cx="6984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23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【how to Authentication implemented】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身分驗證是確認用戶身份的過程，保證只有授權的用戶能執行敏感操作。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身分驗證通常用於保護敏感、資料資源管理功能、交易功能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EFD8A3-3EBE-4C78-9C4E-2CB5876E15F1}"/>
              </a:ext>
            </a:extLst>
          </p:cNvPr>
          <p:cNvSpPr/>
          <p:nvPr/>
        </p:nvSpPr>
        <p:spPr>
          <a:xfrm rot="10800000" flipV="1">
            <a:off x="751157" y="4277680"/>
            <a:ext cx="969987" cy="200285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4CDA25-427E-4AAD-84A4-3B94DC25211A}"/>
              </a:ext>
            </a:extLst>
          </p:cNvPr>
          <p:cNvSpPr/>
          <p:nvPr/>
        </p:nvSpPr>
        <p:spPr>
          <a:xfrm rot="10800000" flipV="1">
            <a:off x="702750" y="7306274"/>
            <a:ext cx="1066801" cy="895748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cookie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1471E6-522F-40AF-9D22-548449BBCBC8}"/>
              </a:ext>
            </a:extLst>
          </p:cNvPr>
          <p:cNvSpPr/>
          <p:nvPr/>
        </p:nvSpPr>
        <p:spPr>
          <a:xfrm rot="10800000" flipV="1">
            <a:off x="6847156" y="7277100"/>
            <a:ext cx="1066800" cy="895747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session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7DFCBE-4944-486D-97E2-FC77A193914F}"/>
              </a:ext>
            </a:extLst>
          </p:cNvPr>
          <p:cNvSpPr/>
          <p:nvPr/>
        </p:nvSpPr>
        <p:spPr>
          <a:xfrm rot="10800000" flipV="1">
            <a:off x="6847157" y="4277680"/>
            <a:ext cx="1066800" cy="2002850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3345807-E681-456E-874F-5EF8568D7890}"/>
              </a:ext>
            </a:extLst>
          </p:cNvPr>
          <p:cNvCxnSpPr>
            <a:cxnSpLocks/>
          </p:cNvCxnSpPr>
          <p:nvPr/>
        </p:nvCxnSpPr>
        <p:spPr>
          <a:xfrm>
            <a:off x="1721145" y="4657882"/>
            <a:ext cx="51260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C1C2329-6B0A-4B55-95A9-219E2EFAA8B9}"/>
              </a:ext>
            </a:extLst>
          </p:cNvPr>
          <p:cNvSpPr txBox="1"/>
          <p:nvPr/>
        </p:nvSpPr>
        <p:spPr>
          <a:xfrm>
            <a:off x="3151458" y="4228328"/>
            <a:ext cx="2514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Step1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Login request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1626D66-075F-446B-B7DC-3DA152A03D7C}"/>
              </a:ext>
            </a:extLst>
          </p:cNvPr>
          <p:cNvCxnSpPr>
            <a:cxnSpLocks/>
          </p:cNvCxnSpPr>
          <p:nvPr/>
        </p:nvCxnSpPr>
        <p:spPr>
          <a:xfrm flipH="1">
            <a:off x="1721145" y="5257214"/>
            <a:ext cx="51260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5369156-A4D1-4BB1-8B8D-6259A1F6EB51}"/>
              </a:ext>
            </a:extLst>
          </p:cNvPr>
          <p:cNvSpPr txBox="1"/>
          <p:nvPr/>
        </p:nvSpPr>
        <p:spPr>
          <a:xfrm>
            <a:off x="3073921" y="4838030"/>
            <a:ext cx="2858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Step2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Response 200OK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1F7B552-7CE4-456C-945F-BE97DBB70343}"/>
              </a:ext>
            </a:extLst>
          </p:cNvPr>
          <p:cNvCxnSpPr>
            <a:cxnSpLocks/>
            <a:stCxn id="35" idx="2"/>
            <a:endCxn id="11" idx="0"/>
          </p:cNvCxnSpPr>
          <p:nvPr/>
        </p:nvCxnSpPr>
        <p:spPr>
          <a:xfrm flipH="1">
            <a:off x="7380556" y="6280530"/>
            <a:ext cx="1" cy="996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7D7BA0-ADD9-4F4C-927D-CCA1CA829A48}"/>
              </a:ext>
            </a:extLst>
          </p:cNvPr>
          <p:cNvSpPr txBox="1"/>
          <p:nvPr/>
        </p:nvSpPr>
        <p:spPr>
          <a:xfrm>
            <a:off x="7460207" y="6578760"/>
            <a:ext cx="3730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create session(ID, role)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E39E2DD-8596-4E5C-9B3C-AD74BDD32F6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36150" y="6280530"/>
            <a:ext cx="0" cy="1025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9E8D2A99-8D21-4A6C-BA7F-E5CD99C92841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H="1">
            <a:off x="1769551" y="7724974"/>
            <a:ext cx="5077605" cy="29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FE5279B-03DD-45E1-9F38-360BFFBA8B8D}"/>
              </a:ext>
            </a:extLst>
          </p:cNvPr>
          <p:cNvSpPr txBox="1"/>
          <p:nvPr/>
        </p:nvSpPr>
        <p:spPr>
          <a:xfrm>
            <a:off x="3073921" y="7315569"/>
            <a:ext cx="2858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store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sessionID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EAC8781-697B-41D8-BD87-3252B1BBCEC7}"/>
              </a:ext>
            </a:extLst>
          </p:cNvPr>
          <p:cNvCxnSpPr>
            <a:cxnSpLocks/>
          </p:cNvCxnSpPr>
          <p:nvPr/>
        </p:nvCxnSpPr>
        <p:spPr>
          <a:xfrm>
            <a:off x="1721144" y="5888160"/>
            <a:ext cx="5126011" cy="0"/>
          </a:xfrm>
          <a:prstGeom prst="straightConnector1">
            <a:avLst/>
          </a:prstGeom>
          <a:ln>
            <a:solidFill>
              <a:srgbClr val="64A9F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F203F54-5ACD-4A47-8A92-50B1CC30ACD3}"/>
              </a:ext>
            </a:extLst>
          </p:cNvPr>
          <p:cNvSpPr txBox="1"/>
          <p:nvPr/>
        </p:nvSpPr>
        <p:spPr>
          <a:xfrm>
            <a:off x="3003403" y="5505034"/>
            <a:ext cx="3386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Request restricted resource</a:t>
            </a:r>
          </a:p>
        </p:txBody>
      </p:sp>
    </p:spTree>
    <p:extLst>
      <p:ext uri="{BB962C8B-B14F-4D97-AF65-F5344CB8AC3E}">
        <p14:creationId xmlns:p14="http://schemas.microsoft.com/office/powerpoint/2010/main" val="3535176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authentication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FBE382-3C74-4AAD-A941-3689EDB9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90" y="2756951"/>
            <a:ext cx="17720816" cy="7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17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前端頁面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78488E-D634-41C0-B79B-33C3C64B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605" y="2366860"/>
            <a:ext cx="9103295" cy="57122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FC8D79-5523-423E-A08E-4C00CADD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4" y="2366860"/>
            <a:ext cx="8957496" cy="487409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EFB401-5C1C-4895-9362-4C551337FF7E}"/>
              </a:ext>
            </a:extLst>
          </p:cNvPr>
          <p:cNvSpPr txBox="1"/>
          <p:nvPr/>
        </p:nvSpPr>
        <p:spPr>
          <a:xfrm>
            <a:off x="3505200" y="7311365"/>
            <a:ext cx="190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Index.ejs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5C8A70E-4C31-4299-9DE0-C365DF5A8BB6}"/>
              </a:ext>
            </a:extLst>
          </p:cNvPr>
          <p:cNvSpPr txBox="1"/>
          <p:nvPr/>
        </p:nvSpPr>
        <p:spPr>
          <a:xfrm>
            <a:off x="13411200" y="8149565"/>
            <a:ext cx="190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login.ejs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1573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authentication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2BE176-256B-4DAE-A0B0-7607D099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90309"/>
            <a:ext cx="8188609" cy="77856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5A14DF1-E78E-4C21-B36D-338F10B0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390309"/>
            <a:ext cx="8938795" cy="66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18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authentication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461452-D5B0-4124-AF0D-135524D6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0309"/>
            <a:ext cx="8686800" cy="76760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D84E0A-717B-47C7-A3AF-066B7E68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2145777"/>
            <a:ext cx="7565488" cy="79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16040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安裝套件：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express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multer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預設是不支援中文，所以接下來上傳的檔案不要有中文。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先建立一個資料夾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uploads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，存放上傳後的檔案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建立上傳檔案的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77AC30-C349-49BB-9D4A-37B318E9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1" y="2964971"/>
            <a:ext cx="9559388" cy="72281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92E224-75DA-45BB-84C2-25EFA71F5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146952"/>
            <a:ext cx="5054787" cy="281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1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file_update_one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ECD758-827B-4316-AB51-F150D9D7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91526"/>
            <a:ext cx="13871288" cy="76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14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EAF7E6-81E5-4BE0-A097-AF7B31E71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391526"/>
            <a:ext cx="8932426" cy="76287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E9BE51B-1FDF-4C70-BE41-6370953A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416" y="262364"/>
            <a:ext cx="5180342" cy="315469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2BA11EB-83E8-4695-A0CA-92A169E27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416" y="3666724"/>
            <a:ext cx="8558369" cy="35341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BD28E5E-B620-43F7-91E2-42A622999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415" y="7404192"/>
            <a:ext cx="5922355" cy="261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9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：在命名與配置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後，會先預設新增一個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database user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：選擇連結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的方式，選擇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drivers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：他就會交你安裝指令以及預設程式碼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DE568F-001F-4CAA-B14E-9CFA9CD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3648356"/>
            <a:ext cx="7504834" cy="64016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980911-C37B-404A-A39B-4D43DFA64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722" y="3622956"/>
            <a:ext cx="6299732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6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如果要一次上傳多個檔案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file_update_more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前後端各有部分需要修改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B1FA34-68D2-4BC2-A868-AE91A64C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2" y="3027064"/>
            <a:ext cx="8317480" cy="60915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A8D232-44CD-45D9-A4DA-31F4BEB5B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643" y="3014364"/>
            <a:ext cx="9484807" cy="609153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2BB1C29-0181-44FA-9D14-35AB8C2AA2B4}"/>
              </a:ext>
            </a:extLst>
          </p:cNvPr>
          <p:cNvSpPr txBox="1"/>
          <p:nvPr/>
        </p:nvSpPr>
        <p:spPr>
          <a:xfrm>
            <a:off x="3429000" y="9118599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前端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ejs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075B4E0-8F5A-47AB-BBC8-C687B61F40F6}"/>
              </a:ext>
            </a:extLst>
          </p:cNvPr>
          <p:cNvSpPr txBox="1"/>
          <p:nvPr/>
        </p:nvSpPr>
        <p:spPr>
          <a:xfrm>
            <a:off x="12401109" y="9118599"/>
            <a:ext cx="2039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(router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4366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下載檔案，就是用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的方式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file_download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7456FF-178E-403A-B00D-3FD9AF34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2980090"/>
            <a:ext cx="13285439" cy="57872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A6FC1C-46B0-4603-B048-1101D770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792" y="1353868"/>
            <a:ext cx="5843779" cy="13671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C9155F-6425-4ECF-A777-747DEEEF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2980090"/>
            <a:ext cx="5482771" cy="20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5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：在命名與配置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後，會先預設新增一個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database user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：選擇連結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的方式，選擇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drivers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：他就會交你安裝指令以及預設程式碼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FD51CEF-2F74-4527-9D60-3EF79409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299" y="2400300"/>
            <a:ext cx="9407215" cy="777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5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下新增其他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後，選擇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【database access】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285498-F6C6-4BF8-BAAB-F4934C62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3016620"/>
            <a:ext cx="16412273" cy="71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3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命名完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帳密後，需要選擇新用戶的權限。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Atlas Admin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：擁有最高的管理權限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可管理整個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Read and Write to Any Database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：可以讀寫數據，但不能管理使用者，以及對資料表的操作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Only Read Any Database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B203CF-812F-4425-8D84-C995491D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122769"/>
            <a:ext cx="8708488" cy="60602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A5670DA-3E1B-42EB-8A7B-E84CE155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56" y="3594558"/>
            <a:ext cx="8418244" cy="656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51270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在程式碼中聯接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中，資料表其實是稱為集合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(Collection)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在專案中建立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，負責處裡資料庫連接相關工作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mongoDP_v01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MongoDB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934380-57EB-42B0-AA56-91BE9276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11263"/>
            <a:ext cx="12620088" cy="95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3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23184</TotalTime>
  <Words>1536</Words>
  <Application>Microsoft Office PowerPoint</Application>
  <PresentationFormat>自訂</PresentationFormat>
  <Paragraphs>245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568</cp:revision>
  <dcterms:created xsi:type="dcterms:W3CDTF">2006-08-16T00:00:00Z</dcterms:created>
  <dcterms:modified xsi:type="dcterms:W3CDTF">2025-01-23T15:32:12Z</dcterms:modified>
  <dc:identifier>DAGRTmEneC4</dc:identifier>
</cp:coreProperties>
</file>